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2" r:id="rId6"/>
    <p:sldId id="271" r:id="rId7"/>
    <p:sldId id="272" r:id="rId8"/>
    <p:sldId id="263" r:id="rId9"/>
    <p:sldId id="264" r:id="rId10"/>
    <p:sldId id="265" r:id="rId11"/>
    <p:sldId id="266" r:id="rId12"/>
    <p:sldId id="267" r:id="rId13"/>
    <p:sldId id="275" r:id="rId14"/>
    <p:sldId id="270" r:id="rId15"/>
    <p:sldId id="269" r:id="rId16"/>
    <p:sldId id="261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4117"/>
    <a:srgbClr val="D5A42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172" autoAdjust="0"/>
    <p:restoredTop sz="94660"/>
  </p:normalViewPr>
  <p:slideViewPr>
    <p:cSldViewPr>
      <p:cViewPr varScale="1">
        <p:scale>
          <a:sx n="68" d="100"/>
          <a:sy n="68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A22AF-63D6-4E07-B672-D77CE61BD23A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5B86F-DC5C-4652-BC6F-7A3A5316211F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5B86F-DC5C-4652-BC6F-7A3A5316211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5B86F-DC5C-4652-BC6F-7A3A5316211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5B86F-DC5C-4652-BC6F-7A3A5316211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8AC2F-8BE1-4CC5-A2FD-3411429CB89F}" type="datetimeFigureOut">
              <a:rPr lang="en-US" smtClean="0"/>
              <a:pPr/>
              <a:t>10/28/2016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0F872-F1EB-431D-9715-F9BDFAD3355A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10000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Public.DESKTOP-PJDKIOK\Videos\Video_20161028170636154_by_videoshow.mp4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554117"/>
                </a:solidFill>
              </a:rPr>
              <a:t>LAMBI</a:t>
            </a:r>
            <a:r>
              <a:rPr lang="en-US" sz="4000" b="1" dirty="0" smtClean="0">
                <a:solidFill>
                  <a:srgbClr val="554117"/>
                </a:solidFill>
              </a:rPr>
              <a:t>NEWS</a:t>
            </a:r>
            <a:endParaRPr lang="en-US" sz="6000" b="1" dirty="0">
              <a:solidFill>
                <a:srgbClr val="554117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81000" y="3733800"/>
            <a:ext cx="7848600" cy="1752600"/>
          </a:xfrm>
        </p:spPr>
        <p:txBody>
          <a:bodyPr/>
          <a:lstStyle/>
          <a:p>
            <a:r>
              <a:rPr lang="en-US" b="1" i="1" dirty="0" smtClean="0">
                <a:solidFill>
                  <a:srgbClr val="D5A429"/>
                </a:solidFill>
              </a:rPr>
              <a:t>Le </a:t>
            </a:r>
            <a:r>
              <a:rPr lang="en-US" b="1" i="1" dirty="0" err="1" smtClean="0">
                <a:solidFill>
                  <a:srgbClr val="D5A429"/>
                </a:solidFill>
              </a:rPr>
              <a:t>citoyen</a:t>
            </a:r>
            <a:r>
              <a:rPr lang="en-US" b="1" i="1" dirty="0" smtClean="0">
                <a:solidFill>
                  <a:srgbClr val="D5A429"/>
                </a:solidFill>
              </a:rPr>
              <a:t> au </a:t>
            </a:r>
            <a:r>
              <a:rPr lang="en-US" b="1" i="1" dirty="0" err="1" smtClean="0">
                <a:solidFill>
                  <a:srgbClr val="D5A429"/>
                </a:solidFill>
              </a:rPr>
              <a:t>coeur</a:t>
            </a:r>
            <a:r>
              <a:rPr lang="en-US" b="1" i="1" dirty="0" smtClean="0">
                <a:solidFill>
                  <a:srgbClr val="D5A429"/>
                </a:solidFill>
              </a:rPr>
              <a:t> de </a:t>
            </a:r>
            <a:r>
              <a:rPr lang="en-US" b="1" i="1" dirty="0" err="1" smtClean="0">
                <a:solidFill>
                  <a:srgbClr val="D5A429"/>
                </a:solidFill>
              </a:rPr>
              <a:t>l’information</a:t>
            </a:r>
            <a:endParaRPr lang="en-US" b="1" i="1" dirty="0" smtClean="0">
              <a:solidFill>
                <a:srgbClr val="D5A429"/>
              </a:solidFill>
            </a:endParaRPr>
          </a:p>
          <a:p>
            <a:r>
              <a:rPr lang="en-US" b="1" i="1" dirty="0" smtClean="0">
                <a:solidFill>
                  <a:srgbClr val="554117"/>
                </a:solidFill>
              </a:rPr>
              <a:t>TRANSFORMER L’AUDIENCE EN REPORTER</a:t>
            </a:r>
            <a:endParaRPr lang="en-US" b="1" i="1" dirty="0" smtClean="0">
              <a:solidFill>
                <a:srgbClr val="554117"/>
              </a:solidFill>
            </a:endParaRPr>
          </a:p>
          <a:p>
            <a:endParaRPr lang="en-US" dirty="0">
              <a:solidFill>
                <a:srgbClr val="D5A429"/>
              </a:solidFill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NOTRE </a:t>
            </a:r>
            <a:r>
              <a:rPr lang="en-US" sz="4800" b="1" dirty="0" smtClean="0">
                <a:solidFill>
                  <a:srgbClr val="554117"/>
                </a:solidFill>
              </a:rPr>
              <a:t>PRODUIT(MOBILE)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8" name="Image 7" descr="Screenshot_2016-10-28-15-55-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400" y="533400"/>
            <a:ext cx="2614613" cy="4648201"/>
          </a:xfrm>
          <a:prstGeom prst="rect">
            <a:avLst/>
          </a:prstGeom>
        </p:spPr>
      </p:pic>
      <p:pic>
        <p:nvPicPr>
          <p:cNvPr id="9" name="Image 8" descr="Screenshot_2016-10-28-15-56-2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533400"/>
            <a:ext cx="2614613" cy="4648201"/>
          </a:xfrm>
          <a:prstGeom prst="rect">
            <a:avLst/>
          </a:prstGeom>
        </p:spPr>
      </p:pic>
      <p:pic>
        <p:nvPicPr>
          <p:cNvPr id="10" name="Image 9" descr="Screenshot_2016-10-28-15-56-3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00400" y="533400"/>
            <a:ext cx="2614613" cy="4648201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TAILLE DU MARCHÉ</a:t>
            </a:r>
            <a:endParaRPr lang="en-US" sz="4800" b="1" dirty="0">
              <a:solidFill>
                <a:srgbClr val="554117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5800" y="609600"/>
            <a:ext cx="7315200" cy="4343400"/>
          </a:xfrm>
        </p:spPr>
        <p:txBody>
          <a:bodyPr>
            <a:normAutofit/>
          </a:bodyPr>
          <a:lstStyle/>
          <a:p>
            <a:pPr algn="l">
              <a:buFont typeface="Wingdings" pitchFamily="2" charset="2"/>
              <a:buChar char="v"/>
            </a:pPr>
            <a:r>
              <a:rPr lang="en-US" b="1" dirty="0" err="1" smtClean="0">
                <a:solidFill>
                  <a:srgbClr val="554117"/>
                </a:solidFill>
              </a:rPr>
              <a:t>Toute</a:t>
            </a:r>
            <a:r>
              <a:rPr lang="en-US" b="1" dirty="0" smtClean="0">
                <a:solidFill>
                  <a:srgbClr val="554117"/>
                </a:solidFill>
              </a:rPr>
              <a:t> </a:t>
            </a:r>
            <a:r>
              <a:rPr lang="en-US" b="1" dirty="0" err="1" smtClean="0">
                <a:solidFill>
                  <a:srgbClr val="554117"/>
                </a:solidFill>
              </a:rPr>
              <a:t>personne</a:t>
            </a:r>
            <a:r>
              <a:rPr lang="en-US" b="1" dirty="0" smtClean="0">
                <a:solidFill>
                  <a:srgbClr val="554117"/>
                </a:solidFill>
              </a:rPr>
              <a:t> </a:t>
            </a:r>
            <a:r>
              <a:rPr lang="en-US" b="1" dirty="0" err="1" smtClean="0">
                <a:solidFill>
                  <a:srgbClr val="554117"/>
                </a:solidFill>
              </a:rPr>
              <a:t>possédant</a:t>
            </a:r>
            <a:r>
              <a:rPr lang="en-US" b="1" dirty="0" smtClean="0">
                <a:solidFill>
                  <a:srgbClr val="554117"/>
                </a:solidFill>
              </a:rPr>
              <a:t> un </a:t>
            </a:r>
            <a:r>
              <a:rPr lang="en-US" b="1" dirty="0" err="1" smtClean="0">
                <a:solidFill>
                  <a:srgbClr val="554117"/>
                </a:solidFill>
              </a:rPr>
              <a:t>smartphone</a:t>
            </a:r>
            <a:r>
              <a:rPr lang="en-US" b="1" dirty="0" smtClean="0">
                <a:solidFill>
                  <a:srgbClr val="554117"/>
                </a:solidFill>
              </a:rPr>
              <a:t> Android (</a:t>
            </a:r>
            <a:r>
              <a:rPr lang="en-US" b="1" dirty="0" err="1" smtClean="0">
                <a:solidFill>
                  <a:srgbClr val="554117"/>
                </a:solidFill>
              </a:rPr>
              <a:t>Journaliste</a:t>
            </a:r>
            <a:r>
              <a:rPr lang="en-US" b="1" dirty="0" smtClean="0">
                <a:solidFill>
                  <a:srgbClr val="554117"/>
                </a:solidFill>
              </a:rPr>
              <a:t> </a:t>
            </a:r>
            <a:r>
              <a:rPr lang="en-US" b="1" dirty="0" err="1" smtClean="0">
                <a:solidFill>
                  <a:srgbClr val="554117"/>
                </a:solidFill>
              </a:rPr>
              <a:t>ou</a:t>
            </a:r>
            <a:r>
              <a:rPr lang="en-US" b="1" dirty="0" smtClean="0">
                <a:solidFill>
                  <a:srgbClr val="554117"/>
                </a:solidFill>
              </a:rPr>
              <a:t> non)</a:t>
            </a:r>
          </a:p>
          <a:p>
            <a:pPr algn="l">
              <a:buFont typeface="Wingdings" pitchFamily="2" charset="2"/>
              <a:buChar char="v"/>
            </a:pPr>
            <a:endParaRPr lang="en-US" dirty="0">
              <a:solidFill>
                <a:srgbClr val="554117"/>
              </a:solidFill>
            </a:endParaRPr>
          </a:p>
        </p:txBody>
      </p:sp>
      <p:pic>
        <p:nvPicPr>
          <p:cNvPr id="5" name="Image 4" descr="smar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00200"/>
            <a:ext cx="4229100" cy="28194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90600" y="46482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554117"/>
                </a:solidFill>
              </a:rPr>
              <a:t>Perspectives : IOS, SMS, USSD </a:t>
            </a:r>
            <a:endParaRPr lang="en-US" sz="2400" b="1" dirty="0">
              <a:solidFill>
                <a:srgbClr val="554117"/>
              </a:solidFill>
            </a:endParaRPr>
          </a:p>
        </p:txBody>
      </p:sp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SOURCE DE REVENUS</a:t>
            </a:r>
            <a:endParaRPr lang="en-US" sz="4800" b="1" dirty="0">
              <a:solidFill>
                <a:srgbClr val="554117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1143000"/>
            <a:ext cx="7315200" cy="4343400"/>
          </a:xfrm>
        </p:spPr>
        <p:txBody>
          <a:bodyPr>
            <a:normAutofit/>
          </a:bodyPr>
          <a:lstStyle/>
          <a:p>
            <a:pPr algn="l">
              <a:buFont typeface="Wingdings" pitchFamily="2" charset="2"/>
              <a:buChar char="v"/>
            </a:pPr>
            <a:r>
              <a:rPr lang="en-US" b="1" dirty="0" err="1" smtClean="0">
                <a:solidFill>
                  <a:srgbClr val="554117"/>
                </a:solidFill>
              </a:rPr>
              <a:t>Abonnements</a:t>
            </a:r>
            <a:r>
              <a:rPr lang="en-US" b="1" dirty="0" smtClean="0">
                <a:solidFill>
                  <a:srgbClr val="554117"/>
                </a:solidFill>
              </a:rPr>
              <a:t> Premium à </a:t>
            </a:r>
            <a:r>
              <a:rPr lang="en-US" b="1" dirty="0" err="1" smtClean="0">
                <a:solidFill>
                  <a:srgbClr val="554117"/>
                </a:solidFill>
              </a:rPr>
              <a:t>notre</a:t>
            </a:r>
            <a:r>
              <a:rPr lang="en-US" b="1" dirty="0" smtClean="0">
                <a:solidFill>
                  <a:srgbClr val="554117"/>
                </a:solidFill>
              </a:rPr>
              <a:t> </a:t>
            </a:r>
            <a:r>
              <a:rPr lang="en-US" b="1" dirty="0" err="1" smtClean="0">
                <a:solidFill>
                  <a:srgbClr val="554117"/>
                </a:solidFill>
              </a:rPr>
              <a:t>plateforme</a:t>
            </a:r>
            <a:endParaRPr lang="en-US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b="1" dirty="0" err="1" smtClean="0">
                <a:solidFill>
                  <a:srgbClr val="554117"/>
                </a:solidFill>
              </a:rPr>
              <a:t>Enregistrement</a:t>
            </a:r>
            <a:r>
              <a:rPr lang="en-US" b="1" dirty="0" smtClean="0">
                <a:solidFill>
                  <a:srgbClr val="554117"/>
                </a:solidFill>
              </a:rPr>
              <a:t> premium</a:t>
            </a:r>
          </a:p>
          <a:p>
            <a:pPr algn="l">
              <a:buFont typeface="Wingdings" pitchFamily="2" charset="2"/>
              <a:buChar char="v"/>
            </a:pPr>
            <a:endParaRPr lang="en-US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b="1" dirty="0" err="1" smtClean="0">
                <a:solidFill>
                  <a:srgbClr val="554117"/>
                </a:solidFill>
              </a:rPr>
              <a:t>Publicités</a:t>
            </a:r>
            <a:endParaRPr lang="en-US" b="1" dirty="0" smtClean="0">
              <a:solidFill>
                <a:srgbClr val="554117"/>
              </a:solidFill>
            </a:endParaRPr>
          </a:p>
          <a:p>
            <a:pPr algn="l"/>
            <a:r>
              <a:rPr lang="en-US" b="1" dirty="0" smtClean="0">
                <a:solidFill>
                  <a:srgbClr val="554117"/>
                </a:solidFill>
              </a:rPr>
              <a:t> </a:t>
            </a:r>
          </a:p>
          <a:p>
            <a:pPr algn="l">
              <a:buFont typeface="Wingdings" pitchFamily="2" charset="2"/>
              <a:buChar char="v"/>
            </a:pPr>
            <a:endParaRPr lang="en-US" b="1" dirty="0">
              <a:solidFill>
                <a:srgbClr val="554117"/>
              </a:solidFill>
            </a:endParaRPr>
          </a:p>
        </p:txBody>
      </p:sp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CONCURENCE</a:t>
            </a:r>
            <a:endParaRPr lang="en-US" sz="4800" b="1" dirty="0">
              <a:solidFill>
                <a:srgbClr val="554117"/>
              </a:solidFill>
            </a:endParaRPr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627287912"/>
              </p:ext>
            </p:extLst>
          </p:nvPr>
        </p:nvGraphicFramePr>
        <p:xfrm>
          <a:off x="-17244" y="838200"/>
          <a:ext cx="9161244" cy="39363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03219"/>
                <a:gridCol w="1614425"/>
                <a:gridCol w="1295400"/>
                <a:gridCol w="1880884"/>
                <a:gridCol w="1229919"/>
                <a:gridCol w="1537397"/>
              </a:tblGrid>
              <a:tr h="2928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Mobilisation</a:t>
                      </a:r>
                      <a:endParaRPr lang="en-US" sz="1800" b="1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Géo</a:t>
                      </a:r>
                      <a:r>
                        <a:rPr lang="en-US" sz="1800" dirty="0" smtClean="0"/>
                        <a:t>-reference</a:t>
                      </a:r>
                      <a:endParaRPr lang="en-US" sz="18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err="1" smtClean="0"/>
                        <a:t>Partage</a:t>
                      </a:r>
                      <a:r>
                        <a:rPr lang="en-US" sz="1800" baseline="0" dirty="0" smtClean="0"/>
                        <a:t> sans Internet</a:t>
                      </a:r>
                      <a:endParaRPr lang="en-US" sz="18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Services</a:t>
                      </a:r>
                      <a:r>
                        <a:rPr lang="en-US" sz="1800" baseline="0" dirty="0" smtClean="0"/>
                        <a:t> et </a:t>
                      </a:r>
                      <a:r>
                        <a:rPr lang="en-US" sz="1800" baseline="0" dirty="0" err="1" smtClean="0"/>
                        <a:t>coûts</a:t>
                      </a:r>
                      <a:endParaRPr lang="en-US" sz="18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+mj-lt"/>
                          <a:cs typeface="Arial" panose="020B0604020202020204" pitchFamily="34" charset="0"/>
                        </a:rPr>
                        <a:t>Alerte</a:t>
                      </a:r>
                      <a:endParaRPr lang="en-US" sz="18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0023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News</a:t>
                      </a:r>
                      <a:r>
                        <a:rPr lang="en-US" baseline="0" dirty="0" smtClean="0"/>
                        <a:t> Zulu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OUI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OUI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0023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Our Worlds Talking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OUI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OUI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2915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LAMBI News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VENIR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NOS PERSPECTIVES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6" name="Image 5" descr="download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43000"/>
            <a:ext cx="5867400" cy="3911600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NOS PERSPECTIVES</a:t>
            </a:r>
            <a:endParaRPr lang="en-US" sz="4800" b="1" dirty="0">
              <a:solidFill>
                <a:srgbClr val="554117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1143000"/>
            <a:ext cx="7315200" cy="4343400"/>
          </a:xfrm>
        </p:spPr>
        <p:txBody>
          <a:bodyPr>
            <a:normAutofit fontScale="70000" lnSpcReduction="20000"/>
          </a:bodyPr>
          <a:lstStyle/>
          <a:p>
            <a:pPr algn="l">
              <a:buFont typeface="Wingdings" pitchFamily="2" charset="2"/>
              <a:buChar char="v"/>
            </a:pPr>
            <a:r>
              <a:rPr lang="en-US" sz="2600" b="1" dirty="0" err="1" smtClean="0">
                <a:solidFill>
                  <a:srgbClr val="554117"/>
                </a:solidFill>
              </a:rPr>
              <a:t>Création</a:t>
            </a:r>
            <a:r>
              <a:rPr lang="en-US" sz="2600" b="1" dirty="0" smtClean="0">
                <a:solidFill>
                  <a:srgbClr val="554117"/>
                </a:solidFill>
              </a:rPr>
              <a:t> de job(censure des publications </a:t>
            </a:r>
            <a:r>
              <a:rPr lang="en-US" sz="2600" b="1" dirty="0" err="1" smtClean="0">
                <a:solidFill>
                  <a:srgbClr val="554117"/>
                </a:solidFill>
              </a:rPr>
              <a:t>choquantes</a:t>
            </a:r>
            <a:r>
              <a:rPr lang="en-US" sz="2600" b="1" dirty="0" smtClean="0">
                <a:solidFill>
                  <a:srgbClr val="554117"/>
                </a:solidFill>
              </a:rPr>
              <a:t> et non </a:t>
            </a:r>
            <a:r>
              <a:rPr lang="en-US" sz="2600" b="1" dirty="0" err="1" smtClean="0">
                <a:solidFill>
                  <a:srgbClr val="554117"/>
                </a:solidFill>
              </a:rPr>
              <a:t>véridiques</a:t>
            </a:r>
            <a:r>
              <a:rPr lang="en-US" sz="2600" b="1" dirty="0" smtClean="0">
                <a:solidFill>
                  <a:srgbClr val="554117"/>
                </a:solidFill>
              </a:rPr>
              <a:t>)</a:t>
            </a:r>
          </a:p>
          <a:p>
            <a:pPr algn="l">
              <a:buFont typeface="Wingdings" pitchFamily="2" charset="2"/>
              <a:buChar char="v"/>
            </a:pP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600" b="1" dirty="0" err="1" smtClean="0">
                <a:solidFill>
                  <a:srgbClr val="554117"/>
                </a:solidFill>
              </a:rPr>
              <a:t>Recherche</a:t>
            </a:r>
            <a:r>
              <a:rPr lang="en-US" sz="2600" b="1" dirty="0" smtClean="0">
                <a:solidFill>
                  <a:srgbClr val="554117"/>
                </a:solidFill>
              </a:rPr>
              <a:t> </a:t>
            </a:r>
            <a:r>
              <a:rPr lang="en-US" sz="2600" b="1" dirty="0" err="1" smtClean="0">
                <a:solidFill>
                  <a:srgbClr val="554117"/>
                </a:solidFill>
              </a:rPr>
              <a:t>vocale</a:t>
            </a: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600" b="1" dirty="0" smtClean="0">
                <a:solidFill>
                  <a:srgbClr val="554117"/>
                </a:solidFill>
              </a:rPr>
              <a:t>Identification des zones à </a:t>
            </a:r>
            <a:r>
              <a:rPr lang="en-US" sz="2600" b="1" dirty="0" err="1" smtClean="0">
                <a:solidFill>
                  <a:srgbClr val="554117"/>
                </a:solidFill>
              </a:rPr>
              <a:t>risque</a:t>
            </a: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600" b="1" dirty="0" err="1" smtClean="0">
                <a:solidFill>
                  <a:srgbClr val="554117"/>
                </a:solidFill>
              </a:rPr>
              <a:t>Prévention</a:t>
            </a:r>
            <a:r>
              <a:rPr lang="en-US" sz="2600" b="1" dirty="0" smtClean="0">
                <a:solidFill>
                  <a:srgbClr val="554117"/>
                </a:solidFill>
              </a:rPr>
              <a:t> (</a:t>
            </a:r>
            <a:r>
              <a:rPr lang="en-US" sz="2600" b="1" dirty="0" err="1" smtClean="0">
                <a:solidFill>
                  <a:srgbClr val="554117"/>
                </a:solidFill>
              </a:rPr>
              <a:t>alerte</a:t>
            </a:r>
            <a:r>
              <a:rPr lang="en-US" sz="2600" b="1" dirty="0" smtClean="0">
                <a:solidFill>
                  <a:srgbClr val="554117"/>
                </a:solidFill>
              </a:rPr>
              <a:t>) des catastrophes </a:t>
            </a:r>
            <a:r>
              <a:rPr lang="en-US" sz="2600" b="1" dirty="0" err="1" smtClean="0">
                <a:solidFill>
                  <a:srgbClr val="554117"/>
                </a:solidFill>
              </a:rPr>
              <a:t>naturelles</a:t>
            </a: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600" b="1" dirty="0" err="1" smtClean="0">
                <a:solidFill>
                  <a:srgbClr val="554117"/>
                </a:solidFill>
              </a:rPr>
              <a:t>Mise</a:t>
            </a:r>
            <a:r>
              <a:rPr lang="en-US" sz="2600" b="1" dirty="0" smtClean="0">
                <a:solidFill>
                  <a:srgbClr val="554117"/>
                </a:solidFill>
              </a:rPr>
              <a:t> en place des News Box(zone de </a:t>
            </a:r>
            <a:r>
              <a:rPr lang="en-US" sz="2600" b="1" dirty="0" err="1" smtClean="0">
                <a:solidFill>
                  <a:srgbClr val="554117"/>
                </a:solidFill>
              </a:rPr>
              <a:t>synchronisation</a:t>
            </a:r>
            <a:r>
              <a:rPr lang="en-US" sz="2600" b="1" dirty="0" smtClean="0">
                <a:solidFill>
                  <a:srgbClr val="554117"/>
                </a:solidFill>
              </a:rPr>
              <a:t> de </a:t>
            </a:r>
            <a:r>
              <a:rPr lang="en-US" sz="2600" b="1" dirty="0" err="1" smtClean="0">
                <a:solidFill>
                  <a:srgbClr val="554117"/>
                </a:solidFill>
              </a:rPr>
              <a:t>l’information</a:t>
            </a:r>
            <a:r>
              <a:rPr lang="en-US" sz="2600" b="1" dirty="0" smtClean="0">
                <a:solidFill>
                  <a:srgbClr val="554117"/>
                </a:solidFill>
              </a:rPr>
              <a:t>) </a:t>
            </a: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600" b="1" dirty="0" smtClean="0">
                <a:solidFill>
                  <a:srgbClr val="554117"/>
                </a:solidFill>
              </a:rPr>
              <a:t>Publication </a:t>
            </a:r>
            <a:r>
              <a:rPr lang="en-US" sz="2600" b="1" dirty="0" err="1" smtClean="0">
                <a:solidFill>
                  <a:srgbClr val="554117"/>
                </a:solidFill>
              </a:rPr>
              <a:t>anonyme</a:t>
            </a:r>
            <a:r>
              <a:rPr lang="en-US" sz="2600" b="1" dirty="0" smtClean="0">
                <a:solidFill>
                  <a:srgbClr val="554117"/>
                </a:solidFill>
              </a:rPr>
              <a:t> (Whistleblower)</a:t>
            </a:r>
          </a:p>
          <a:p>
            <a:pPr algn="l">
              <a:buFont typeface="Wingdings" pitchFamily="2" charset="2"/>
              <a:buChar char="v"/>
            </a:pP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600" b="1" dirty="0" smtClean="0">
                <a:solidFill>
                  <a:srgbClr val="554117"/>
                </a:solidFill>
              </a:rPr>
              <a:t>Chat box( pour </a:t>
            </a:r>
            <a:r>
              <a:rPr lang="en-US" sz="2600" b="1" dirty="0" err="1" smtClean="0">
                <a:solidFill>
                  <a:srgbClr val="554117"/>
                </a:solidFill>
              </a:rPr>
              <a:t>communiquer</a:t>
            </a:r>
            <a:r>
              <a:rPr lang="en-US" sz="2600" b="1" dirty="0" smtClean="0">
                <a:solidFill>
                  <a:srgbClr val="554117"/>
                </a:solidFill>
              </a:rPr>
              <a:t> avec un </a:t>
            </a:r>
            <a:r>
              <a:rPr lang="en-US" sz="2600" b="1" dirty="0" err="1" smtClean="0">
                <a:solidFill>
                  <a:srgbClr val="554117"/>
                </a:solidFill>
              </a:rPr>
              <a:t>journaliste</a:t>
            </a:r>
            <a:r>
              <a:rPr lang="en-US" sz="2600" b="1" dirty="0" smtClean="0">
                <a:solidFill>
                  <a:srgbClr val="554117"/>
                </a:solidFill>
              </a:rPr>
              <a:t> </a:t>
            </a:r>
            <a:r>
              <a:rPr lang="en-US" sz="2600" b="1" dirty="0" err="1" smtClean="0">
                <a:solidFill>
                  <a:srgbClr val="554117"/>
                </a:solidFill>
              </a:rPr>
              <a:t>ou</a:t>
            </a:r>
            <a:r>
              <a:rPr lang="en-US" sz="2600" b="1" dirty="0" smtClean="0">
                <a:solidFill>
                  <a:srgbClr val="554117"/>
                </a:solidFill>
              </a:rPr>
              <a:t> un journal)</a:t>
            </a:r>
            <a:endParaRPr lang="en-US" sz="2600" b="1" dirty="0" smtClean="0">
              <a:solidFill>
                <a:srgbClr val="554117"/>
              </a:solidFill>
            </a:endParaRPr>
          </a:p>
          <a:p>
            <a:pPr algn="l"/>
            <a:r>
              <a:rPr lang="en-US" b="1" dirty="0" smtClean="0">
                <a:solidFill>
                  <a:srgbClr val="554117"/>
                </a:solidFill>
              </a:rPr>
              <a:t> </a:t>
            </a:r>
          </a:p>
          <a:p>
            <a:pPr algn="l">
              <a:buFont typeface="Wingdings" pitchFamily="2" charset="2"/>
              <a:buChar char="v"/>
            </a:pPr>
            <a:endParaRPr lang="en-US" b="1" dirty="0">
              <a:solidFill>
                <a:srgbClr val="554117"/>
              </a:solidFill>
            </a:endParaRPr>
          </a:p>
        </p:txBody>
      </p:sp>
    </p:spTree>
  </p:cSld>
  <p:clrMapOvr>
    <a:masterClrMapping/>
  </p:clrMapOvr>
  <p:transition spd="slow" advTm="3000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EQUIPE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1767115" y="290285"/>
            <a:ext cx="5152571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Tm="1000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UNITEAM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6" name="Image 5" descr="gue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4400"/>
            <a:ext cx="1778000" cy="1764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 6" descr="gue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914400"/>
            <a:ext cx="1778000" cy="1764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 descr="gue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914400"/>
            <a:ext cx="1778000" cy="1764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 9" descr="gue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124200"/>
            <a:ext cx="1778000" cy="1764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gue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048000"/>
            <a:ext cx="1778000" cy="1764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 11" descr="gue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048000"/>
            <a:ext cx="1778000" cy="1764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/>
          <p:cNvSpPr txBox="1"/>
          <p:nvPr/>
        </p:nvSpPr>
        <p:spPr>
          <a:xfrm>
            <a:off x="838200" y="25908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554117"/>
                </a:solidFill>
              </a:rPr>
              <a:t>Hollyn</a:t>
            </a:r>
            <a:r>
              <a:rPr lang="en-US" b="1" dirty="0" smtClean="0">
                <a:solidFill>
                  <a:srgbClr val="554117"/>
                </a:solidFill>
              </a:rPr>
              <a:t> </a:t>
            </a:r>
            <a:r>
              <a:rPr lang="en-US" b="1" dirty="0" err="1" smtClean="0">
                <a:solidFill>
                  <a:srgbClr val="554117"/>
                </a:solidFill>
              </a:rPr>
              <a:t>Derisse</a:t>
            </a:r>
            <a:endParaRPr lang="en-US" b="1" dirty="0">
              <a:solidFill>
                <a:srgbClr val="554117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990600" y="4800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554117"/>
                </a:solidFill>
              </a:rPr>
              <a:t>Rolensky</a:t>
            </a:r>
            <a:r>
              <a:rPr lang="en-US" b="1" dirty="0" smtClean="0">
                <a:solidFill>
                  <a:srgbClr val="554117"/>
                </a:solidFill>
              </a:rPr>
              <a:t> LOUIS</a:t>
            </a:r>
            <a:endParaRPr lang="en-US" b="1" dirty="0">
              <a:solidFill>
                <a:srgbClr val="554117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581400" y="2667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554117"/>
                </a:solidFill>
              </a:rPr>
              <a:t>Ritzama</a:t>
            </a:r>
            <a:r>
              <a:rPr lang="en-US" b="1" dirty="0" smtClean="0">
                <a:solidFill>
                  <a:srgbClr val="554117"/>
                </a:solidFill>
              </a:rPr>
              <a:t> ZETRENNE</a:t>
            </a:r>
            <a:endParaRPr lang="en-US" b="1" dirty="0">
              <a:solidFill>
                <a:srgbClr val="554117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324600" y="26670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554117"/>
                </a:solidFill>
              </a:rPr>
              <a:t>Esdras</a:t>
            </a:r>
            <a:r>
              <a:rPr lang="en-US" b="1" dirty="0" smtClean="0">
                <a:solidFill>
                  <a:srgbClr val="554117"/>
                </a:solidFill>
              </a:rPr>
              <a:t> SUY</a:t>
            </a:r>
            <a:endParaRPr lang="en-US" b="1" dirty="0">
              <a:solidFill>
                <a:srgbClr val="554117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657600" y="4800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554117"/>
                </a:solidFill>
              </a:rPr>
              <a:t>Lyse</a:t>
            </a:r>
            <a:r>
              <a:rPr lang="en-US" b="1" dirty="0" smtClean="0">
                <a:solidFill>
                  <a:srgbClr val="554117"/>
                </a:solidFill>
              </a:rPr>
              <a:t> LADOUCEUR</a:t>
            </a:r>
            <a:endParaRPr lang="en-US" b="1" dirty="0">
              <a:solidFill>
                <a:srgbClr val="554117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324600" y="4800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554117"/>
                </a:solidFill>
              </a:rPr>
              <a:t>Alhdo</a:t>
            </a:r>
            <a:r>
              <a:rPr lang="en-US" b="1" dirty="0" smtClean="0">
                <a:solidFill>
                  <a:srgbClr val="554117"/>
                </a:solidFill>
              </a:rPr>
              <a:t> CASTRO</a:t>
            </a:r>
            <a:endParaRPr lang="en-US" b="1" dirty="0">
              <a:solidFill>
                <a:srgbClr val="554117"/>
              </a:solidFill>
            </a:endParaRPr>
          </a:p>
        </p:txBody>
      </p:sp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DEMO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5" name="Video_20161028170636154_by_videoshow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14400" y="533400"/>
            <a:ext cx="7239000" cy="4572000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554117"/>
                </a:solidFill>
              </a:rPr>
              <a:t>LAMBI</a:t>
            </a:r>
            <a:r>
              <a:rPr lang="en-US" sz="4000" b="1" dirty="0" smtClean="0">
                <a:solidFill>
                  <a:srgbClr val="554117"/>
                </a:solidFill>
              </a:rPr>
              <a:t>NEWS</a:t>
            </a:r>
            <a:endParaRPr lang="en-US" sz="6000" b="1" dirty="0">
              <a:solidFill>
                <a:srgbClr val="554117"/>
              </a:solidFill>
            </a:endParaRPr>
          </a:p>
        </p:txBody>
      </p:sp>
      <p:pic>
        <p:nvPicPr>
          <p:cNvPr id="5" name="Image 4" descr="arton306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438400"/>
            <a:ext cx="4812632" cy="3200400"/>
          </a:xfrm>
          <a:prstGeom prst="rect">
            <a:avLst/>
          </a:prstGeom>
        </p:spPr>
      </p:pic>
      <p:pic>
        <p:nvPicPr>
          <p:cNvPr id="6" name="Image 5" descr="journalismeA (2)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533401"/>
            <a:ext cx="4101759" cy="32766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029200" y="1066800"/>
            <a:ext cx="35052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554117"/>
                </a:solidFill>
              </a:rPr>
              <a:t>???</a:t>
            </a:r>
            <a:endParaRPr lang="en-US" sz="6000" dirty="0">
              <a:solidFill>
                <a:srgbClr val="554117"/>
              </a:solidFill>
            </a:endParaRPr>
          </a:p>
        </p:txBody>
      </p:sp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PROBLÉMATIQUES</a:t>
            </a:r>
            <a:endParaRPr lang="en-US" sz="4800" b="1" dirty="0">
              <a:solidFill>
                <a:srgbClr val="554117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7924800" cy="4419600"/>
          </a:xfrm>
        </p:spPr>
        <p:txBody>
          <a:bodyPr>
            <a:normAutofit fontScale="92500" lnSpcReduction="20000"/>
          </a:bodyPr>
          <a:lstStyle/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Manque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d’outils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</a:t>
            </a:r>
            <a:r>
              <a:rPr lang="fr-HT" sz="2400" b="1" dirty="0" smtClean="0">
                <a:solidFill>
                  <a:srgbClr val="554117"/>
                </a:solidFill>
                <a:latin typeface="Comic Sans MS" pitchFamily="66" charset="0"/>
              </a:rPr>
              <a:t>spécifiques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et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technologiques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au service du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journalisme</a:t>
            </a: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Accès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difficile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à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l’information</a:t>
            </a: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Publication exclusive de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l’information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par les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médias</a:t>
            </a: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Fiabilité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de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l’information</a:t>
            </a: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Faible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accès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à internet</a:t>
            </a: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Pas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assez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de temps pour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écouter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une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information à la radio</a:t>
            </a:r>
          </a:p>
          <a:p>
            <a:pPr algn="l">
              <a:buFont typeface="Arial" pitchFamily="34" charset="0"/>
              <a:buChar char="•"/>
            </a:pPr>
            <a:endParaRPr lang="en-US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>
              <a:buFont typeface="Arial" pitchFamily="34" charset="0"/>
              <a:buChar char="•"/>
            </a:pPr>
            <a:endParaRPr lang="en-US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endParaRPr lang="en-US" b="1" dirty="0">
              <a:solidFill>
                <a:srgbClr val="554117"/>
              </a:solidFill>
            </a:endParaRPr>
          </a:p>
        </p:txBody>
      </p:sp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SOLUTIONS</a:t>
            </a:r>
            <a:endParaRPr lang="en-US" sz="4800" b="1" dirty="0">
              <a:solidFill>
                <a:srgbClr val="554117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5800" y="838200"/>
            <a:ext cx="7315200" cy="4343400"/>
          </a:xfrm>
        </p:spPr>
        <p:txBody>
          <a:bodyPr>
            <a:normAutofit fontScale="77500" lnSpcReduction="20000"/>
          </a:bodyPr>
          <a:lstStyle/>
          <a:p>
            <a:pPr algn="l">
              <a:buFont typeface="Wingdings" pitchFamily="2" charset="2"/>
              <a:buChar char="v"/>
            </a:pPr>
            <a:r>
              <a:rPr lang="en-US" sz="2800" b="1" dirty="0" err="1" smtClean="0">
                <a:solidFill>
                  <a:srgbClr val="554117"/>
                </a:solidFill>
              </a:rPr>
              <a:t>Mettre</a:t>
            </a:r>
            <a:r>
              <a:rPr lang="en-US" sz="2800" b="1" dirty="0" smtClean="0">
                <a:solidFill>
                  <a:srgbClr val="554117"/>
                </a:solidFill>
              </a:rPr>
              <a:t> la </a:t>
            </a:r>
            <a:r>
              <a:rPr lang="en-US" sz="2800" b="1" dirty="0" err="1" smtClean="0">
                <a:solidFill>
                  <a:srgbClr val="554117"/>
                </a:solidFill>
              </a:rPr>
              <a:t>technologie</a:t>
            </a:r>
            <a:r>
              <a:rPr lang="en-US" sz="2800" b="1" dirty="0" smtClean="0">
                <a:solidFill>
                  <a:srgbClr val="554117"/>
                </a:solidFill>
              </a:rPr>
              <a:t> au service du </a:t>
            </a:r>
            <a:r>
              <a:rPr lang="en-US" sz="2800" b="1" dirty="0" err="1" smtClean="0">
                <a:solidFill>
                  <a:srgbClr val="554117"/>
                </a:solidFill>
              </a:rPr>
              <a:t>journalisme</a:t>
            </a:r>
            <a:endParaRPr lang="en-US" sz="28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8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800" b="1" dirty="0" err="1" smtClean="0">
                <a:solidFill>
                  <a:srgbClr val="554117"/>
                </a:solidFill>
              </a:rPr>
              <a:t>Faciliter</a:t>
            </a:r>
            <a:r>
              <a:rPr lang="en-US" sz="2800" b="1" dirty="0" smtClean="0">
                <a:solidFill>
                  <a:srgbClr val="554117"/>
                </a:solidFill>
              </a:rPr>
              <a:t> la diffusion de </a:t>
            </a:r>
            <a:r>
              <a:rPr lang="en-US" sz="2800" b="1" dirty="0" err="1" smtClean="0">
                <a:solidFill>
                  <a:srgbClr val="554117"/>
                </a:solidFill>
              </a:rPr>
              <a:t>l’information</a:t>
            </a:r>
            <a:endParaRPr lang="en-US" sz="28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8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800" b="1" dirty="0" err="1" smtClean="0">
                <a:solidFill>
                  <a:srgbClr val="554117"/>
                </a:solidFill>
              </a:rPr>
              <a:t>Partager</a:t>
            </a:r>
            <a:r>
              <a:rPr lang="en-US" sz="2800" b="1" dirty="0" smtClean="0">
                <a:solidFill>
                  <a:srgbClr val="554117"/>
                </a:solidFill>
              </a:rPr>
              <a:t> </a:t>
            </a:r>
            <a:r>
              <a:rPr lang="en-US" sz="2800" b="1" dirty="0" err="1" smtClean="0">
                <a:solidFill>
                  <a:srgbClr val="554117"/>
                </a:solidFill>
              </a:rPr>
              <a:t>l’information</a:t>
            </a:r>
            <a:r>
              <a:rPr lang="en-US" sz="2800" b="1" dirty="0" smtClean="0">
                <a:solidFill>
                  <a:srgbClr val="554117"/>
                </a:solidFill>
              </a:rPr>
              <a:t> </a:t>
            </a:r>
            <a:r>
              <a:rPr lang="en-US" sz="2800" b="1" dirty="0" err="1" smtClean="0">
                <a:solidFill>
                  <a:srgbClr val="554117"/>
                </a:solidFill>
              </a:rPr>
              <a:t>même</a:t>
            </a:r>
            <a:r>
              <a:rPr lang="en-US" sz="2800" b="1" dirty="0" smtClean="0">
                <a:solidFill>
                  <a:srgbClr val="554117"/>
                </a:solidFill>
              </a:rPr>
              <a:t> sans internet</a:t>
            </a:r>
          </a:p>
          <a:p>
            <a:pPr algn="l">
              <a:buFont typeface="Wingdings" pitchFamily="2" charset="2"/>
              <a:buChar char="v"/>
            </a:pPr>
            <a:endParaRPr lang="en-US" sz="28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800" b="1" dirty="0" smtClean="0">
                <a:solidFill>
                  <a:srgbClr val="554117"/>
                </a:solidFill>
              </a:rPr>
              <a:t>Publication de </a:t>
            </a:r>
            <a:r>
              <a:rPr lang="en-US" sz="2800" b="1" dirty="0" err="1" smtClean="0">
                <a:solidFill>
                  <a:srgbClr val="554117"/>
                </a:solidFill>
              </a:rPr>
              <a:t>l’information</a:t>
            </a:r>
            <a:r>
              <a:rPr lang="en-US" sz="2800" b="1" dirty="0" smtClean="0">
                <a:solidFill>
                  <a:srgbClr val="554117"/>
                </a:solidFill>
              </a:rPr>
              <a:t> par </a:t>
            </a:r>
            <a:r>
              <a:rPr lang="en-US" sz="2800" b="1" dirty="0" err="1" smtClean="0">
                <a:solidFill>
                  <a:srgbClr val="554117"/>
                </a:solidFill>
              </a:rPr>
              <a:t>n’importe</a:t>
            </a:r>
            <a:r>
              <a:rPr lang="en-US" sz="2800" b="1" dirty="0" smtClean="0">
                <a:solidFill>
                  <a:srgbClr val="554117"/>
                </a:solidFill>
              </a:rPr>
              <a:t> </a:t>
            </a:r>
            <a:r>
              <a:rPr lang="en-US" sz="2800" b="1" dirty="0" err="1" smtClean="0">
                <a:solidFill>
                  <a:srgbClr val="554117"/>
                </a:solidFill>
              </a:rPr>
              <a:t>quel</a:t>
            </a:r>
            <a:r>
              <a:rPr lang="en-US" sz="2800" b="1" dirty="0" smtClean="0">
                <a:solidFill>
                  <a:srgbClr val="554117"/>
                </a:solidFill>
              </a:rPr>
              <a:t> </a:t>
            </a:r>
            <a:r>
              <a:rPr lang="en-US" sz="2800" b="1" dirty="0" err="1" smtClean="0">
                <a:solidFill>
                  <a:srgbClr val="554117"/>
                </a:solidFill>
              </a:rPr>
              <a:t>citoyen</a:t>
            </a:r>
            <a:endParaRPr lang="en-US" sz="28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8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800" b="1" dirty="0" err="1" smtClean="0">
                <a:solidFill>
                  <a:srgbClr val="554117"/>
                </a:solidFill>
              </a:rPr>
              <a:t>Accréditation</a:t>
            </a:r>
            <a:r>
              <a:rPr lang="en-US" sz="2800" b="1" dirty="0" smtClean="0">
                <a:solidFill>
                  <a:srgbClr val="554117"/>
                </a:solidFill>
              </a:rPr>
              <a:t> participative aux </a:t>
            </a:r>
            <a:r>
              <a:rPr lang="en-US" sz="2800" b="1" dirty="0" err="1" smtClean="0">
                <a:solidFill>
                  <a:srgbClr val="554117"/>
                </a:solidFill>
              </a:rPr>
              <a:t>meilleurs</a:t>
            </a:r>
            <a:r>
              <a:rPr lang="en-US" sz="2800" b="1" dirty="0" smtClean="0">
                <a:solidFill>
                  <a:srgbClr val="554117"/>
                </a:solidFill>
              </a:rPr>
              <a:t> </a:t>
            </a:r>
            <a:r>
              <a:rPr lang="en-US" sz="2800" b="1" dirty="0" err="1" smtClean="0">
                <a:solidFill>
                  <a:srgbClr val="554117"/>
                </a:solidFill>
              </a:rPr>
              <a:t>collaborateurs</a:t>
            </a:r>
            <a:r>
              <a:rPr lang="en-US" sz="2800" b="1" dirty="0" smtClean="0">
                <a:solidFill>
                  <a:srgbClr val="554117"/>
                </a:solidFill>
              </a:rPr>
              <a:t>(ranking</a:t>
            </a:r>
            <a:r>
              <a:rPr lang="en-US" sz="2800" b="1" dirty="0" smtClean="0">
                <a:solidFill>
                  <a:srgbClr val="554117"/>
                </a:solidFill>
              </a:rPr>
              <a:t>)</a:t>
            </a:r>
          </a:p>
          <a:p>
            <a:pPr algn="l">
              <a:buFont typeface="Wingdings" pitchFamily="2" charset="2"/>
              <a:buChar char="v"/>
            </a:pPr>
            <a:endParaRPr lang="en-US" sz="28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800" b="1" dirty="0" err="1" smtClean="0">
                <a:solidFill>
                  <a:srgbClr val="554117"/>
                </a:solidFill>
              </a:rPr>
              <a:t>Recherche</a:t>
            </a:r>
            <a:r>
              <a:rPr lang="en-US" sz="2800" b="1" dirty="0" smtClean="0">
                <a:solidFill>
                  <a:srgbClr val="554117"/>
                </a:solidFill>
              </a:rPr>
              <a:t> </a:t>
            </a:r>
            <a:r>
              <a:rPr lang="en-US" sz="2800" b="1" dirty="0" err="1" smtClean="0">
                <a:solidFill>
                  <a:srgbClr val="554117"/>
                </a:solidFill>
              </a:rPr>
              <a:t>vocale</a:t>
            </a:r>
            <a:r>
              <a:rPr lang="en-US" sz="2800" b="1" dirty="0" smtClean="0">
                <a:solidFill>
                  <a:srgbClr val="554117"/>
                </a:solidFill>
              </a:rPr>
              <a:t> </a:t>
            </a:r>
            <a:r>
              <a:rPr lang="en-US" sz="2800" b="1" dirty="0" err="1" smtClean="0">
                <a:solidFill>
                  <a:srgbClr val="554117"/>
                </a:solidFill>
              </a:rPr>
              <a:t>d’une</a:t>
            </a:r>
            <a:r>
              <a:rPr lang="en-US" sz="2800" b="1" dirty="0" smtClean="0">
                <a:solidFill>
                  <a:srgbClr val="554117"/>
                </a:solidFill>
              </a:rPr>
              <a:t> information</a:t>
            </a:r>
            <a:endParaRPr lang="en-US" sz="2800" b="1" dirty="0" smtClean="0">
              <a:solidFill>
                <a:srgbClr val="554117"/>
              </a:solidFill>
            </a:endParaRPr>
          </a:p>
          <a:p>
            <a:pPr algn="l"/>
            <a:endParaRPr lang="en-US" sz="2400" b="1" dirty="0">
              <a:solidFill>
                <a:srgbClr val="554117"/>
              </a:solidFill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NOTRE PRODUIT</a:t>
            </a:r>
            <a:endParaRPr lang="en-US" sz="4800" b="1" dirty="0">
              <a:solidFill>
                <a:srgbClr val="554117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7200" y="838200"/>
            <a:ext cx="8305800" cy="4495800"/>
          </a:xfrm>
        </p:spPr>
        <p:txBody>
          <a:bodyPr>
            <a:normAutofit fontScale="92500" lnSpcReduction="10000"/>
          </a:bodyPr>
          <a:lstStyle/>
          <a:p>
            <a:pPr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554117"/>
                </a:solidFill>
              </a:rPr>
              <a:t>Application Web et mobile pour diffuser et </a:t>
            </a:r>
            <a:r>
              <a:rPr lang="en-US" sz="2400" b="1" dirty="0" err="1" smtClean="0">
                <a:solidFill>
                  <a:srgbClr val="554117"/>
                </a:solidFill>
              </a:rPr>
              <a:t>recevoir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l’information</a:t>
            </a:r>
            <a:r>
              <a:rPr lang="en-US" sz="2400" b="1" dirty="0" smtClean="0">
                <a:solidFill>
                  <a:srgbClr val="554117"/>
                </a:solidFill>
              </a:rPr>
              <a:t> en temps </a:t>
            </a:r>
            <a:r>
              <a:rPr lang="en-US" sz="2400" b="1" dirty="0" err="1" smtClean="0">
                <a:solidFill>
                  <a:srgbClr val="554117"/>
                </a:solidFill>
              </a:rPr>
              <a:t>réel</a:t>
            </a:r>
            <a:endParaRPr lang="en-US" sz="24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</a:rPr>
              <a:t>Possibilité</a:t>
            </a:r>
            <a:r>
              <a:rPr lang="en-US" sz="2400" b="1" dirty="0" smtClean="0">
                <a:solidFill>
                  <a:srgbClr val="554117"/>
                </a:solidFill>
              </a:rPr>
              <a:t> de </a:t>
            </a:r>
            <a:r>
              <a:rPr lang="en-US" sz="2400" b="1" dirty="0" err="1" smtClean="0">
                <a:solidFill>
                  <a:srgbClr val="554117"/>
                </a:solidFill>
              </a:rPr>
              <a:t>localiser</a:t>
            </a:r>
            <a:r>
              <a:rPr lang="en-US" sz="2400" b="1" dirty="0" smtClean="0">
                <a:solidFill>
                  <a:srgbClr val="554117"/>
                </a:solidFill>
              </a:rPr>
              <a:t> la source de </a:t>
            </a:r>
            <a:r>
              <a:rPr lang="en-US" sz="2400" b="1" dirty="0" err="1" smtClean="0">
                <a:solidFill>
                  <a:srgbClr val="554117"/>
                </a:solidFill>
              </a:rPr>
              <a:t>l’information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sur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une</a:t>
            </a:r>
            <a:r>
              <a:rPr lang="en-US" sz="2400" b="1" dirty="0" smtClean="0">
                <a:solidFill>
                  <a:srgbClr val="554117"/>
                </a:solidFill>
              </a:rPr>
              <a:t> carte </a:t>
            </a:r>
            <a:r>
              <a:rPr lang="en-US" sz="2400" b="1" dirty="0" err="1" smtClean="0">
                <a:solidFill>
                  <a:srgbClr val="554117"/>
                </a:solidFill>
              </a:rPr>
              <a:t>géographique</a:t>
            </a:r>
            <a:endParaRPr lang="en-US" sz="24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</a:rPr>
              <a:t>Vérification</a:t>
            </a:r>
            <a:r>
              <a:rPr lang="en-US" sz="2400" b="1" dirty="0" smtClean="0">
                <a:solidFill>
                  <a:srgbClr val="554117"/>
                </a:solidFill>
              </a:rPr>
              <a:t> participative</a:t>
            </a: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</a:rPr>
              <a:t>Mobilisation</a:t>
            </a:r>
            <a:r>
              <a:rPr lang="en-US" sz="2400" b="1" dirty="0" smtClean="0">
                <a:solidFill>
                  <a:srgbClr val="554117"/>
                </a:solidFill>
              </a:rPr>
              <a:t> des </a:t>
            </a:r>
            <a:r>
              <a:rPr lang="en-US" sz="2400" b="1" dirty="0" err="1" smtClean="0">
                <a:solidFill>
                  <a:srgbClr val="554117"/>
                </a:solidFill>
              </a:rPr>
              <a:t>utilisateurs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</a:rPr>
              <a:t>Partager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l’information</a:t>
            </a:r>
            <a:r>
              <a:rPr lang="en-US" sz="2400" b="1" dirty="0" smtClean="0">
                <a:solidFill>
                  <a:srgbClr val="554117"/>
                </a:solidFill>
              </a:rPr>
              <a:t> avec </a:t>
            </a:r>
            <a:r>
              <a:rPr lang="en-US" sz="2400" b="1" dirty="0" err="1" smtClean="0">
                <a:solidFill>
                  <a:srgbClr val="554117"/>
                </a:solidFill>
              </a:rPr>
              <a:t>d’autres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utilisateurs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n’ayant</a:t>
            </a:r>
            <a:r>
              <a:rPr lang="en-US" sz="2400" b="1" dirty="0" smtClean="0">
                <a:solidFill>
                  <a:srgbClr val="554117"/>
                </a:solidFill>
              </a:rPr>
              <a:t> pas de </a:t>
            </a:r>
            <a:r>
              <a:rPr lang="en-US" sz="2400" b="1" dirty="0" err="1" smtClean="0">
                <a:solidFill>
                  <a:srgbClr val="554117"/>
                </a:solidFill>
              </a:rPr>
              <a:t>connexion</a:t>
            </a:r>
            <a:r>
              <a:rPr lang="en-US" sz="2400" b="1" dirty="0" smtClean="0">
                <a:solidFill>
                  <a:srgbClr val="554117"/>
                </a:solidFill>
              </a:rPr>
              <a:t> internet</a:t>
            </a:r>
          </a:p>
        </p:txBody>
      </p:sp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NOTRE </a:t>
            </a:r>
            <a:r>
              <a:rPr lang="en-US" sz="4800" b="1" dirty="0" smtClean="0">
                <a:solidFill>
                  <a:srgbClr val="554117"/>
                </a:solidFill>
              </a:rPr>
              <a:t>PRODUIT(WEB)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9" name="Image 8" descr="Screen Shot 2016-10-28 at 4.21.05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00" y="609600"/>
            <a:ext cx="4800600" cy="2351792"/>
          </a:xfrm>
          <a:prstGeom prst="rect">
            <a:avLst/>
          </a:prstGeom>
        </p:spPr>
      </p:pic>
      <p:pic>
        <p:nvPicPr>
          <p:cNvPr id="10" name="Image 9" descr="Screen Shot 2016-10-28 at 4.21.20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3048000"/>
            <a:ext cx="4953000" cy="2424907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NOTRE </a:t>
            </a:r>
            <a:r>
              <a:rPr lang="en-US" sz="4800" b="1" dirty="0" smtClean="0">
                <a:solidFill>
                  <a:srgbClr val="554117"/>
                </a:solidFill>
              </a:rPr>
              <a:t>PRODUIT(WEB)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6" name="Image 5" descr="Screen Shot 2016-10-28 at 4.21.35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533401"/>
            <a:ext cx="4800600" cy="2343548"/>
          </a:xfrm>
          <a:prstGeom prst="rect">
            <a:avLst/>
          </a:prstGeom>
        </p:spPr>
      </p:pic>
      <p:pic>
        <p:nvPicPr>
          <p:cNvPr id="7" name="Image 6" descr="Screen Shot 2016-10-28 at 4.21.50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2895600"/>
            <a:ext cx="5181600" cy="2542053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NOTRE </a:t>
            </a:r>
            <a:r>
              <a:rPr lang="en-US" sz="4800" b="1" dirty="0" smtClean="0">
                <a:solidFill>
                  <a:srgbClr val="554117"/>
                </a:solidFill>
              </a:rPr>
              <a:t>PRODUIT(MOBILE)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6" name="Image 5" descr="Screenshot_2016-10-28-15-56-4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1837" y="609600"/>
            <a:ext cx="2528888" cy="4495800"/>
          </a:xfrm>
          <a:prstGeom prst="rect">
            <a:avLst/>
          </a:prstGeom>
        </p:spPr>
      </p:pic>
      <p:pic>
        <p:nvPicPr>
          <p:cNvPr id="7" name="Image 6" descr="Screenshot_2016-10-28-15-56-5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609600"/>
            <a:ext cx="2528888" cy="4495800"/>
          </a:xfrm>
          <a:prstGeom prst="rect">
            <a:avLst/>
          </a:prstGeom>
        </p:spPr>
      </p:pic>
      <p:pic>
        <p:nvPicPr>
          <p:cNvPr id="8" name="Image 7" descr="Screenshot_2016-10-28-15-56-57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4600" y="609600"/>
            <a:ext cx="2528888" cy="4495800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NOTRE </a:t>
            </a:r>
            <a:r>
              <a:rPr lang="en-US" sz="4800" b="1" dirty="0" smtClean="0">
                <a:solidFill>
                  <a:srgbClr val="554117"/>
                </a:solidFill>
              </a:rPr>
              <a:t>PRODUIT(MOBILE)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6" name="Image 5" descr="Screenshot_2016-10-28-16-00-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533400"/>
            <a:ext cx="2613263" cy="4645800"/>
          </a:xfrm>
          <a:prstGeom prst="rect">
            <a:avLst/>
          </a:prstGeom>
        </p:spPr>
      </p:pic>
      <p:pic>
        <p:nvPicPr>
          <p:cNvPr id="7" name="Image 6" descr="Screenshot_2016-10-28-16-00-2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2600" y="533400"/>
            <a:ext cx="2613263" cy="4645800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283</Words>
  <Application>Microsoft Office PowerPoint</Application>
  <PresentationFormat>Affichage à l'écran (4:3)</PresentationFormat>
  <Paragraphs>107</Paragraphs>
  <Slides>18</Slides>
  <Notes>3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Thème Office</vt:lpstr>
      <vt:lpstr>LAMBINEWS</vt:lpstr>
      <vt:lpstr>LAMBINEWS</vt:lpstr>
      <vt:lpstr>PROBLÉMATIQUES</vt:lpstr>
      <vt:lpstr>SOLUTIONS</vt:lpstr>
      <vt:lpstr>NOTRE PRODUIT</vt:lpstr>
      <vt:lpstr>NOTRE PRODUIT(WEB)</vt:lpstr>
      <vt:lpstr>NOTRE PRODUIT(WEB)</vt:lpstr>
      <vt:lpstr>NOTRE PRODUIT(MOBILE)</vt:lpstr>
      <vt:lpstr>NOTRE PRODUIT(MOBILE)</vt:lpstr>
      <vt:lpstr>NOTRE PRODUIT(MOBILE)</vt:lpstr>
      <vt:lpstr>TAILLE DU MARCHÉ</vt:lpstr>
      <vt:lpstr>SOURCE DE REVENUS</vt:lpstr>
      <vt:lpstr>CONCURENCE</vt:lpstr>
      <vt:lpstr>NOS PERSPECTIVES</vt:lpstr>
      <vt:lpstr>NOS PERSPECTIVES</vt:lpstr>
      <vt:lpstr>EQUIPE</vt:lpstr>
      <vt:lpstr>UNITEAM</vt:lpstr>
      <vt:lpstr>DEMO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LAMBINEWS</dc:title>
  <dc:creator>Public</dc:creator>
  <cp:lastModifiedBy>Public</cp:lastModifiedBy>
  <cp:revision>37</cp:revision>
  <dcterms:created xsi:type="dcterms:W3CDTF">2016-10-27T22:20:49Z</dcterms:created>
  <dcterms:modified xsi:type="dcterms:W3CDTF">2016-10-29T01:47:08Z</dcterms:modified>
</cp:coreProperties>
</file>